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87" r:id="rId4"/>
    <p:sldId id="304" r:id="rId5"/>
    <p:sldId id="257" r:id="rId6"/>
    <p:sldId id="305" r:id="rId7"/>
    <p:sldId id="306" r:id="rId8"/>
    <p:sldId id="307" r:id="rId9"/>
    <p:sldId id="308" r:id="rId10"/>
    <p:sldId id="309" r:id="rId11"/>
    <p:sldId id="310" r:id="rId12"/>
    <p:sldId id="311" r:id="rId13"/>
    <p:sldId id="312" r:id="rId14"/>
    <p:sldId id="313" r:id="rId15"/>
    <p:sldId id="314" r:id="rId16"/>
    <p:sldId id="315" r:id="rId17"/>
    <p:sldId id="316"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80"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05/02/2016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05/02/2016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15616" y="2564904"/>
            <a:ext cx="6984776" cy="3616375"/>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Materia: </a:t>
            </a:r>
            <a:r>
              <a:rPr lang="es-MX" sz="2800" dirty="0" smtClean="0">
                <a:solidFill>
                  <a:prstClr val="black"/>
                </a:solidFill>
                <a:latin typeface="Arial" pitchFamily="34" charset="0"/>
                <a:cs typeface="Arial" pitchFamily="34" charset="0"/>
              </a:rPr>
              <a:t>Derecho Fiscal II</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_tradnl" sz="2800" dirty="0" smtClean="0"/>
              <a:t>Acto Administrativo”</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CARLOS ORLANDO ACEVEDO JAGUEY</a:t>
            </a:r>
          </a:p>
          <a:p>
            <a:pPr algn="ctr"/>
            <a:endParaRPr lang="es-MX" sz="2300" b="1" smtClean="0">
              <a:solidFill>
                <a:prstClr val="black"/>
              </a:solidFill>
              <a:latin typeface="Arial" pitchFamily="34" charset="0"/>
              <a:cs typeface="Arial" pitchFamily="34" charset="0"/>
            </a:endParaRPr>
          </a:p>
          <a:p>
            <a:pPr algn="ctr"/>
            <a:r>
              <a:rPr lang="es-MX" sz="2300" b="1" smtClean="0">
                <a:solidFill>
                  <a:prstClr val="black"/>
                </a:solidFill>
                <a:latin typeface="Arial" pitchFamily="34" charset="0"/>
                <a:cs typeface="Arial" pitchFamily="34" charset="0"/>
              </a:rPr>
              <a:t>ENERO </a:t>
            </a:r>
            <a:r>
              <a:rPr lang="es-MX" sz="2300" b="1" smtClean="0">
                <a:solidFill>
                  <a:prstClr val="black"/>
                </a:solidFill>
                <a:latin typeface="Arial" pitchFamily="34" charset="0"/>
                <a:cs typeface="Arial" pitchFamily="34" charset="0"/>
              </a:rPr>
              <a:t>– JUNIO 2016</a:t>
            </a:r>
            <a:endParaRPr lang="es-MX" sz="2300" b="1"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71480"/>
            <a:ext cx="8568952" cy="6025872"/>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s-ES_tradnl" sz="5000" dirty="0" smtClean="0"/>
              <a:t>“Manifestación Unilateral de la Voluntad de un Órgano o Poder Público en ejercicio de su función administrativa, con efectos jurídicos directos respecto de casos individuales específicos.”</a:t>
            </a:r>
            <a:endParaRPr lang="es-ES" sz="5000" dirty="0"/>
          </a:p>
        </p:txBody>
      </p:sp>
    </p:spTree>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484784"/>
            <a:ext cx="8785225" cy="338437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s-MX" dirty="0"/>
              <a:t>I.2.- </a:t>
            </a:r>
            <a:r>
              <a:rPr lang="es-MX" dirty="0" smtClean="0"/>
              <a:t/>
            </a:r>
            <a:br>
              <a:rPr lang="es-MX" dirty="0" smtClean="0"/>
            </a:br>
            <a:r>
              <a:rPr lang="es-MX" dirty="0" smtClean="0"/>
              <a:t>FORMALIDADES </a:t>
            </a:r>
            <a:r>
              <a:rPr lang="es-MX" dirty="0"/>
              <a:t>QUE DEBERÁN DE CONTENER LOS ACTOS ADMINISTRATIVOS.</a:t>
            </a:r>
            <a:r>
              <a:rPr lang="es-ES" dirty="0"/>
              <a:t/>
            </a:r>
            <a:br>
              <a:rPr lang="es-ES" dirty="0"/>
            </a:br>
            <a:endParaRPr lang="es-ES" sz="2800" dirty="0"/>
          </a:p>
        </p:txBody>
      </p:sp>
    </p:spTree>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520676"/>
          </a:xfrm>
        </p:spPr>
        <p:txBody>
          <a:bodyPr>
            <a:normAutofit/>
          </a:bodyPr>
          <a:lstStyle/>
          <a:p>
            <a:pPr marL="514350" indent="-514350">
              <a:buFont typeface="+mj-lt"/>
              <a:buAutoNum type="arabicPeriod"/>
            </a:pPr>
            <a:r>
              <a:rPr lang="es-ES_tradnl" sz="4800" dirty="0" smtClean="0"/>
              <a:t>Sujetos. </a:t>
            </a:r>
          </a:p>
          <a:p>
            <a:pPr marL="514350" indent="-514350">
              <a:buFont typeface="+mj-lt"/>
              <a:buAutoNum type="arabicPeriod"/>
            </a:pPr>
            <a:r>
              <a:rPr lang="es-ES_tradnl" sz="4800" dirty="0" smtClean="0"/>
              <a:t>Voluntad.</a:t>
            </a:r>
          </a:p>
          <a:p>
            <a:pPr marL="514350" indent="-514350">
              <a:buFont typeface="+mj-lt"/>
              <a:buAutoNum type="arabicPeriod"/>
            </a:pPr>
            <a:r>
              <a:rPr lang="es-ES_tradnl" sz="4800" dirty="0" smtClean="0"/>
              <a:t>Objeto.</a:t>
            </a:r>
          </a:p>
          <a:p>
            <a:pPr marL="514350" indent="-514350">
              <a:buFont typeface="+mj-lt"/>
              <a:buAutoNum type="arabicPeriod"/>
            </a:pPr>
            <a:r>
              <a:rPr lang="es-ES_tradnl" sz="4800" dirty="0" smtClean="0"/>
              <a:t>Motivo.</a:t>
            </a:r>
          </a:p>
          <a:p>
            <a:pPr marL="514350" indent="-514350">
              <a:buFont typeface="+mj-lt"/>
              <a:buAutoNum type="arabicPeriod"/>
            </a:pPr>
            <a:r>
              <a:rPr lang="es-ES_tradnl" sz="4800" dirty="0" smtClean="0"/>
              <a:t>Fin.</a:t>
            </a:r>
          </a:p>
          <a:p>
            <a:pPr marL="514350" indent="-514350">
              <a:buFont typeface="+mj-lt"/>
              <a:buAutoNum type="arabicPeriod"/>
            </a:pPr>
            <a:r>
              <a:rPr lang="es-ES_tradnl" sz="4800" dirty="0" smtClean="0"/>
              <a:t>Forma.</a:t>
            </a:r>
          </a:p>
          <a:p>
            <a:pPr>
              <a:buNone/>
            </a:pPr>
            <a:endParaRPr lang="es-ES" dirty="0"/>
          </a:p>
        </p:txBody>
      </p:sp>
    </p:spTree>
    <p:extLst>
      <p:ext uri="{BB962C8B-B14F-4D97-AF65-F5344CB8AC3E}">
        <p14:creationId xmlns="" xmlns:p14="http://schemas.microsoft.com/office/powerpoint/2010/main" val="3264639952"/>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052736"/>
            <a:ext cx="8280920" cy="468052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s-MX" sz="4400" dirty="0"/>
              <a:t>I.3.- </a:t>
            </a:r>
            <a:r>
              <a:rPr lang="es-MX" sz="4400" dirty="0" smtClean="0"/>
              <a:t/>
            </a:r>
            <a:br>
              <a:rPr lang="es-MX" sz="4400" dirty="0" smtClean="0"/>
            </a:br>
            <a:r>
              <a:rPr lang="es-MX" sz="4400" dirty="0" smtClean="0"/>
              <a:t>OBLIGACIÓN </a:t>
            </a:r>
            <a:r>
              <a:rPr lang="es-MX" sz="4400" dirty="0"/>
              <a:t>DE LA AUTORIDAD </a:t>
            </a:r>
            <a:r>
              <a:rPr lang="es-MX" sz="4400" dirty="0" smtClean="0"/>
              <a:t>DE FUNDAMENTAR </a:t>
            </a:r>
            <a:r>
              <a:rPr lang="es-MX" sz="4400" dirty="0"/>
              <a:t>Y MOTIVAR LOS ACTOS ADMINISTRATIVOS.</a:t>
            </a:r>
            <a:br>
              <a:rPr lang="es-MX" sz="4400" dirty="0"/>
            </a:br>
            <a:endParaRPr lang="es-ES" sz="3200" dirty="0"/>
          </a:p>
        </p:txBody>
      </p:sp>
    </p:spTree>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908720"/>
            <a:ext cx="8820472" cy="5688632"/>
          </a:xfrm>
        </p:spPr>
        <p:style>
          <a:lnRef idx="2">
            <a:schemeClr val="accent1"/>
          </a:lnRef>
          <a:fillRef idx="1">
            <a:schemeClr val="lt1"/>
          </a:fillRef>
          <a:effectRef idx="0">
            <a:schemeClr val="accent1"/>
          </a:effectRef>
          <a:fontRef idx="minor">
            <a:schemeClr val="dk1"/>
          </a:fontRef>
        </p:style>
        <p:txBody>
          <a:bodyPr>
            <a:noAutofit/>
          </a:bodyPr>
          <a:lstStyle/>
          <a:p>
            <a:pPr>
              <a:buNone/>
            </a:pPr>
            <a:r>
              <a:rPr lang="es-ES_tradnl" sz="6000" dirty="0" smtClean="0"/>
              <a:t>La Ley Federal Para el Procedimiento Administrativo. (Art. 3).</a:t>
            </a:r>
          </a:p>
          <a:p>
            <a:pPr>
              <a:buNone/>
            </a:pPr>
            <a:r>
              <a:rPr lang="es-ES_tradnl" sz="6000" dirty="0" smtClean="0"/>
              <a:t>Código Fiscal de la Federación. (Art. 38).</a:t>
            </a:r>
            <a:endParaRPr lang="es-ES" sz="6000" dirty="0"/>
          </a:p>
        </p:txBody>
      </p:sp>
    </p:spTree>
    <p:extLst>
      <p:ext uri="{BB962C8B-B14F-4D97-AF65-F5344CB8AC3E}">
        <p14:creationId xmlns="" xmlns:p14="http://schemas.microsoft.com/office/powerpoint/2010/main" val="183229173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80728"/>
            <a:ext cx="8229600" cy="4248472"/>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MX" sz="5400" dirty="0" smtClean="0"/>
              <a:t>1.4.- </a:t>
            </a:r>
            <a:br>
              <a:rPr lang="es-MX" sz="5400" dirty="0" smtClean="0"/>
            </a:br>
            <a:r>
              <a:rPr lang="es-MX" sz="5400" dirty="0" smtClean="0"/>
              <a:t>LOS REQUISITOS LEGALES  DE LAS RESOLUCIONES ADMINISTRATIVAS.</a:t>
            </a:r>
            <a:endParaRPr lang="es-ES" sz="5400" dirty="0"/>
          </a:p>
        </p:txBody>
      </p:sp>
    </p:spTree>
    <p:extLst>
      <p:ext uri="{BB962C8B-B14F-4D97-AF65-F5344CB8AC3E}">
        <p14:creationId xmlns="" xmlns:p14="http://schemas.microsoft.com/office/powerpoint/2010/main" val="3276867652"/>
      </p:ext>
    </p:extLst>
  </p:cSld>
  <p:clrMapOvr>
    <a:masterClrMapping/>
  </p:clrMapOvr>
  <mc:AlternateContent xmlns:mc="http://schemas.openxmlformats.org/markup-compatibility/2006">
    <mc:Choice xmlns=""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836712"/>
            <a:ext cx="8640960" cy="5863592"/>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es-ES" sz="4000" b="1" dirty="0" smtClean="0"/>
              <a:t>Documentos impresos</a:t>
            </a:r>
            <a:r>
              <a:rPr lang="es-ES" sz="4000" dirty="0"/>
              <a:t>.</a:t>
            </a:r>
            <a:r>
              <a:rPr lang="es-ES" sz="4000" dirty="0" smtClean="0"/>
              <a:t> </a:t>
            </a:r>
          </a:p>
          <a:p>
            <a:pPr algn="just"/>
            <a:r>
              <a:rPr lang="es-ES" sz="4800" dirty="0"/>
              <a:t>E</a:t>
            </a:r>
            <a:r>
              <a:rPr lang="es-ES" sz="4800" dirty="0" smtClean="0"/>
              <a:t>l </a:t>
            </a:r>
            <a:r>
              <a:rPr lang="es-ES" sz="4800" b="1" dirty="0" smtClean="0"/>
              <a:t>funcionario </a:t>
            </a:r>
            <a:r>
              <a:rPr lang="es-ES" sz="4800" dirty="0" smtClean="0"/>
              <a:t>competente </a:t>
            </a:r>
            <a:r>
              <a:rPr lang="es-ES" sz="4800" dirty="0"/>
              <a:t>podrá expresar su voluntad para emitir la resolución </a:t>
            </a:r>
            <a:r>
              <a:rPr lang="es-ES" sz="4800" b="1" dirty="0"/>
              <a:t>plasmando</a:t>
            </a:r>
            <a:r>
              <a:rPr lang="es-ES" sz="4800" dirty="0"/>
              <a:t> en el documento impreso </a:t>
            </a:r>
            <a:r>
              <a:rPr lang="es-ES" sz="4800" b="1" dirty="0" smtClean="0"/>
              <a:t>un sello </a:t>
            </a:r>
            <a:r>
              <a:rPr lang="es-ES" sz="4800" b="1" dirty="0"/>
              <a:t>expresado en </a:t>
            </a:r>
            <a:r>
              <a:rPr lang="es-ES" sz="4800" b="1" dirty="0" smtClean="0"/>
              <a:t>caracteres</a:t>
            </a:r>
            <a:r>
              <a:rPr lang="es-ES" sz="4800" dirty="0" smtClean="0"/>
              <a:t>.</a:t>
            </a:r>
          </a:p>
          <a:p>
            <a:pPr algn="just"/>
            <a:endParaRPr lang="es-ES" sz="4000" dirty="0"/>
          </a:p>
        </p:txBody>
      </p:sp>
    </p:spTree>
    <p:extLst>
      <p:ext uri="{BB962C8B-B14F-4D97-AF65-F5344CB8AC3E}">
        <p14:creationId xmlns="" xmlns:p14="http://schemas.microsoft.com/office/powerpoint/2010/main" val="3673492395"/>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96752"/>
            <a:ext cx="8640960" cy="5143512"/>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es-ES" sz="4000" b="1" dirty="0" smtClean="0"/>
              <a:t>Resoluciones administrativas</a:t>
            </a:r>
          </a:p>
          <a:p>
            <a:pPr algn="just"/>
            <a:r>
              <a:rPr lang="es-ES" sz="4000" dirty="0" smtClean="0"/>
              <a:t>Cuando </a:t>
            </a:r>
            <a:r>
              <a:rPr lang="es-ES" sz="5400" dirty="0" smtClean="0"/>
              <a:t>determinen la responsabilidad solidaria se señalará, además, </a:t>
            </a:r>
            <a:r>
              <a:rPr lang="es-ES" sz="5400" b="1" dirty="0" smtClean="0"/>
              <a:t>la causa legal de la responsabilidad</a:t>
            </a:r>
            <a:r>
              <a:rPr lang="es-ES" sz="5400" dirty="0" smtClean="0"/>
              <a:t>.</a:t>
            </a:r>
          </a:p>
          <a:p>
            <a:pPr algn="just"/>
            <a:endParaRPr lang="es-ES" sz="4000" dirty="0"/>
          </a:p>
        </p:txBody>
      </p:sp>
    </p:spTree>
    <p:extLst>
      <p:ext uri="{BB962C8B-B14F-4D97-AF65-F5344CB8AC3E}">
        <p14:creationId xmlns="" xmlns:p14="http://schemas.microsoft.com/office/powerpoint/2010/main" val="4272051920"/>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332656"/>
            <a:ext cx="8496944" cy="6086282"/>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ES_tradnl" sz="2800" dirty="0" smtClean="0"/>
              <a:t>Acto Administrativo”</a:t>
            </a:r>
            <a:endParaRPr lang="es-MX" sz="2800" b="1" dirty="0" smtClean="0">
              <a:latin typeface="Arial" pitchFamily="34" charset="0"/>
              <a:cs typeface="Arial" pitchFamily="34" charset="0"/>
            </a:endParaRPr>
          </a:p>
          <a:p>
            <a:pPr algn="just"/>
            <a:endParaRPr lang="es-MX" sz="1600" b="1" dirty="0">
              <a:latin typeface="Arial" pitchFamily="34" charset="0"/>
              <a:cs typeface="Arial" pitchFamily="34" charset="0"/>
            </a:endParaRPr>
          </a:p>
          <a:p>
            <a:pPr algn="just"/>
            <a:r>
              <a:rPr lang="es-MX" sz="2800" b="1" dirty="0" smtClean="0">
                <a:latin typeface="Arial" pitchFamily="34" charset="0"/>
                <a:cs typeface="Arial" pitchFamily="34" charset="0"/>
              </a:rPr>
              <a:t>Resumen</a:t>
            </a:r>
            <a:endParaRPr lang="es-MX" sz="2800" b="1" dirty="0">
              <a:latin typeface="Arial" pitchFamily="34" charset="0"/>
              <a:cs typeface="Arial" pitchFamily="34" charset="0"/>
            </a:endParaRPr>
          </a:p>
          <a:p>
            <a:pPr algn="just"/>
            <a:endParaRPr lang="es-MX" sz="1050" dirty="0" smtClean="0">
              <a:latin typeface="Arial" pitchFamily="34" charset="0"/>
              <a:cs typeface="Arial" pitchFamily="34" charset="0"/>
            </a:endParaRPr>
          </a:p>
          <a:p>
            <a:pPr marL="514350" indent="-514350" algn="just"/>
            <a:r>
              <a:rPr lang="es-MX" sz="2000" b="1" dirty="0" smtClean="0">
                <a:latin typeface="Arial" pitchFamily="34" charset="0"/>
                <a:cs typeface="Arial" pitchFamily="34" charset="0"/>
              </a:rPr>
              <a:t>Las diapositivas muestran primeramente varios conceptos doctrinarios del acto administrativo, así como sus elementos y requisitos legales, establecidos tanto en el Código Fiscal de la Federación como en la Ley  Federal del Procedimiento Administrativo.</a:t>
            </a:r>
            <a:endParaRPr lang="es-MX" sz="2000" b="1" dirty="0">
              <a:latin typeface="Arial" pitchFamily="34" charset="0"/>
              <a:cs typeface="Arial" pitchFamily="34" charset="0"/>
            </a:endParaRPr>
          </a:p>
          <a:p>
            <a:pPr algn="just"/>
            <a:endParaRPr lang="es-MX" sz="1100" b="1" dirty="0">
              <a:latin typeface="Arial" pitchFamily="34" charset="0"/>
              <a:cs typeface="Arial" pitchFamily="34" charset="0"/>
            </a:endParaRPr>
          </a:p>
          <a:p>
            <a:pPr algn="just"/>
            <a:r>
              <a:rPr lang="es-MX" sz="2000" b="1" dirty="0">
                <a:latin typeface="Arial" pitchFamily="34" charset="0"/>
                <a:cs typeface="Arial" pitchFamily="34" charset="0"/>
              </a:rPr>
              <a:t> </a:t>
            </a:r>
            <a:r>
              <a:rPr lang="es-MX" sz="2800" b="1" dirty="0">
                <a:latin typeface="Arial" pitchFamily="34" charset="0"/>
                <a:cs typeface="Arial" pitchFamily="34" charset="0"/>
              </a:rPr>
              <a:t>Palabras clave</a:t>
            </a:r>
            <a:r>
              <a:rPr lang="es-MX" sz="2800" b="1" dirty="0" smtClean="0">
                <a:latin typeface="Arial" pitchFamily="34" charset="0"/>
                <a:cs typeface="Arial" pitchFamily="34" charset="0"/>
              </a:rPr>
              <a:t>:</a:t>
            </a:r>
          </a:p>
          <a:p>
            <a:pPr algn="just">
              <a:buFont typeface="Arial" pitchFamily="34" charset="0"/>
              <a:buChar char="•"/>
            </a:pPr>
            <a:r>
              <a:rPr lang="es-MX" sz="2800" b="1" dirty="0" smtClean="0">
                <a:latin typeface="Arial" pitchFamily="34" charset="0"/>
                <a:cs typeface="Arial" pitchFamily="34" charset="0"/>
              </a:rPr>
              <a:t> </a:t>
            </a:r>
            <a:r>
              <a:rPr lang="es-MX" sz="2800" dirty="0" smtClean="0">
                <a:latin typeface="Arial" pitchFamily="34" charset="0"/>
                <a:cs typeface="Arial" pitchFamily="34" charset="0"/>
              </a:rPr>
              <a:t>Acto administrativo.</a:t>
            </a:r>
          </a:p>
          <a:p>
            <a:pPr algn="just">
              <a:buFont typeface="Arial" pitchFamily="34" charset="0"/>
              <a:buChar char="•"/>
            </a:pPr>
            <a:r>
              <a:rPr lang="es-MX" sz="2800" dirty="0" smtClean="0">
                <a:latin typeface="Arial" pitchFamily="34" charset="0"/>
                <a:cs typeface="Arial" pitchFamily="34" charset="0"/>
              </a:rPr>
              <a:t>Código Fiscal de la Federación.</a:t>
            </a:r>
          </a:p>
          <a:p>
            <a:pPr algn="just">
              <a:buFont typeface="Arial" pitchFamily="34" charset="0"/>
              <a:buChar char="•"/>
            </a:pPr>
            <a:r>
              <a:rPr lang="es-MX" sz="2800" dirty="0" smtClean="0">
                <a:latin typeface="Arial" pitchFamily="34" charset="0"/>
                <a:cs typeface="Arial" pitchFamily="34" charset="0"/>
              </a:rPr>
              <a:t>Ley federal del Procedimiento Administrativo.</a:t>
            </a:r>
          </a:p>
          <a:p>
            <a:pPr algn="just">
              <a:buFont typeface="Arial" pitchFamily="34" charset="0"/>
              <a:buChar char="•"/>
            </a:pPr>
            <a:r>
              <a:rPr lang="es-MX" sz="2800" dirty="0" smtClean="0">
                <a:latin typeface="Arial" pitchFamily="34" charset="0"/>
                <a:cs typeface="Arial" pitchFamily="34" charset="0"/>
              </a:rPr>
              <a:t>Legalidad.</a:t>
            </a:r>
          </a:p>
          <a:p>
            <a:pPr algn="just">
              <a:buFont typeface="Arial" pitchFamily="34" charset="0"/>
              <a:buChar char="•"/>
            </a:pPr>
            <a:r>
              <a:rPr lang="es-MX" sz="2800" dirty="0" smtClean="0">
                <a:latin typeface="Arial" pitchFamily="34" charset="0"/>
                <a:cs typeface="Arial" pitchFamily="34" charset="0"/>
              </a:rPr>
              <a:t>Fundado.</a:t>
            </a:r>
          </a:p>
          <a:p>
            <a:pPr algn="just">
              <a:buFont typeface="Arial" pitchFamily="34" charset="0"/>
              <a:buChar char="•"/>
            </a:pPr>
            <a:r>
              <a:rPr lang="es-MX" sz="2800" dirty="0" smtClean="0">
                <a:latin typeface="Arial" pitchFamily="34" charset="0"/>
                <a:cs typeface="Arial" pitchFamily="34" charset="0"/>
              </a:rPr>
              <a:t>Motivado.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88281" y="332656"/>
            <a:ext cx="8676207" cy="6232475"/>
          </a:xfrm>
          <a:prstGeom prst="rect">
            <a:avLst/>
          </a:prstGeom>
          <a:noFill/>
        </p:spPr>
        <p:txBody>
          <a:bodyPr wrap="square" rtlCol="0">
            <a:spAutoFit/>
          </a:bodyPr>
          <a:lstStyle/>
          <a:p>
            <a:pPr algn="just"/>
            <a:r>
              <a:rPr lang="es-MX" sz="2800" b="1" dirty="0" err="1" smtClean="0">
                <a:latin typeface="Arial" pitchFamily="34" charset="0"/>
                <a:cs typeface="Arial" pitchFamily="34" charset="0"/>
              </a:rPr>
              <a:t>Topic</a:t>
            </a:r>
            <a:r>
              <a:rPr lang="es-MX" sz="2800" b="1" dirty="0" smtClean="0">
                <a:latin typeface="Arial" pitchFamily="34" charset="0"/>
                <a:cs typeface="Arial" pitchFamily="34" charset="0"/>
              </a:rPr>
              <a:t>:  “</a:t>
            </a:r>
            <a:r>
              <a:rPr lang="es-MX" sz="2800" dirty="0" err="1" smtClean="0"/>
              <a:t>Administrative</a:t>
            </a:r>
            <a:r>
              <a:rPr lang="es-MX" sz="2800" dirty="0" smtClean="0"/>
              <a:t> </a:t>
            </a:r>
            <a:r>
              <a:rPr lang="es-MX" sz="2800" dirty="0" err="1" smtClean="0"/>
              <a:t>Act</a:t>
            </a:r>
            <a:r>
              <a:rPr lang="es-MX" sz="2800" dirty="0" smtClean="0"/>
              <a:t> </a:t>
            </a:r>
            <a:r>
              <a:rPr lang="en-US" sz="2800" b="1" dirty="0" smtClean="0"/>
              <a:t>"</a:t>
            </a:r>
            <a:endParaRPr lang="es-MX" sz="2800" b="1" dirty="0" smtClean="0">
              <a:latin typeface="Arial" pitchFamily="34" charset="0"/>
              <a:cs typeface="Arial" pitchFamily="34" charset="0"/>
            </a:endParaRPr>
          </a:p>
          <a:p>
            <a:pPr algn="just"/>
            <a:endParaRPr lang="es-MX" sz="1100" b="1" dirty="0">
              <a:latin typeface="Arial" pitchFamily="34" charset="0"/>
              <a:cs typeface="Arial" pitchFamily="34" charset="0"/>
            </a:endParaRPr>
          </a:p>
          <a:p>
            <a:pPr algn="just"/>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r>
              <a:rPr lang="en-US" sz="3200" dirty="0" smtClean="0"/>
              <a:t>The first slide show various doctrinal concepts of the administrative act , as well as its elements and legal requirements, established both in the Fiscal Code of the Federation and the Federal Law of Administrative Procedure.</a:t>
            </a:r>
          </a:p>
          <a:p>
            <a:pPr algn="just"/>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buFont typeface="Arial" pitchFamily="34" charset="0"/>
              <a:buChar char="•"/>
            </a:pPr>
            <a:r>
              <a:rPr lang="en-US" sz="2400" dirty="0" smtClean="0"/>
              <a:t>Administrative act. </a:t>
            </a:r>
          </a:p>
          <a:p>
            <a:pPr algn="just">
              <a:buFont typeface="Arial" pitchFamily="34" charset="0"/>
              <a:buChar char="•"/>
            </a:pPr>
            <a:r>
              <a:rPr lang="en-US" sz="2400" dirty="0" smtClean="0"/>
              <a:t>Tax Code of the Federation. </a:t>
            </a:r>
          </a:p>
          <a:p>
            <a:pPr algn="just">
              <a:buFont typeface="Arial" pitchFamily="34" charset="0"/>
              <a:buChar char="•"/>
            </a:pPr>
            <a:r>
              <a:rPr lang="en-US" sz="2400" dirty="0" smtClean="0"/>
              <a:t>Federal Law of Administrative Procedure. </a:t>
            </a:r>
          </a:p>
          <a:p>
            <a:pPr algn="just">
              <a:buFont typeface="Arial" pitchFamily="34" charset="0"/>
              <a:buChar char="•"/>
            </a:pPr>
            <a:r>
              <a:rPr lang="en-US" sz="2400" dirty="0" smtClean="0"/>
              <a:t>Legality. </a:t>
            </a:r>
          </a:p>
          <a:p>
            <a:pPr algn="just">
              <a:buFont typeface="Arial" pitchFamily="34" charset="0"/>
              <a:buChar char="•"/>
            </a:pPr>
            <a:r>
              <a:rPr lang="en-US" sz="2400" dirty="0" smtClean="0"/>
              <a:t>Founded. </a:t>
            </a:r>
          </a:p>
          <a:p>
            <a:pPr algn="just">
              <a:buFont typeface="Arial" pitchFamily="34" charset="0"/>
              <a:buChar char="•"/>
            </a:pPr>
            <a:r>
              <a:rPr lang="en-US" sz="2400" dirty="0" smtClean="0"/>
              <a:t>Motivated.</a:t>
            </a:r>
            <a:endParaRPr lang="es-MX"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476672"/>
            <a:ext cx="8352928" cy="6109365"/>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pPr algn="just"/>
            <a:r>
              <a:rPr lang="es-ES" sz="3300" dirty="0" smtClean="0"/>
              <a:t>Que el alumno conozca las formalidades subjetivas, objetivas y procedimentales, contenidas en los diferentes ordenamientos legales,  de los diferentes actos administrativos que la autoridad fiscal practica a contribuyentes, responsables solidarios y a autoridades, así como dominar, entender y diferenciar los diferentes medios de impugnación que tienen estos últimos en caso de inconformidad por las practicas de los primeros para aplicarlos en la vida profesional.</a:t>
            </a:r>
            <a:endParaRPr lang="es-MX" sz="3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395536" y="260648"/>
            <a:ext cx="8352928" cy="6063198"/>
          </a:xfrm>
          <a:prstGeom prst="rect">
            <a:avLst/>
          </a:prstGeom>
          <a:noFill/>
        </p:spPr>
        <p:txBody>
          <a:bodyPr wrap="square" rtlCol="0">
            <a:spAutoFit/>
          </a:bodyPr>
          <a:lstStyle/>
          <a:p>
            <a:r>
              <a:rPr lang="es-MX" sz="2800" b="1" dirty="0" smtClean="0"/>
              <a:t>General </a:t>
            </a:r>
            <a:r>
              <a:rPr lang="es-MX" sz="2800" b="1" dirty="0" err="1" smtClean="0"/>
              <a:t>purpose</a:t>
            </a:r>
            <a:r>
              <a:rPr lang="es-MX" sz="2800" b="1" dirty="0" smtClean="0">
                <a:latin typeface="Arial" pitchFamily="34" charset="0"/>
                <a:cs typeface="Arial" pitchFamily="34" charset="0"/>
              </a:rPr>
              <a:t>:</a:t>
            </a:r>
          </a:p>
          <a:p>
            <a:pPr algn="just"/>
            <a:r>
              <a:rPr lang="en-US" sz="3600" dirty="0" smtClean="0"/>
              <a:t>That students know the subjective, objective and procedural formalities contained in the different legal systems of the various administrative acts practiced tax authority taxpayers, jointly liable and authorities and dominate, understand and differentiate the different remedies that with the latter in case of disagreement with the practices of the first to apply them in professional life .</a:t>
            </a:r>
            <a:endParaRPr lang="es-MX" sz="3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5" y="854674"/>
            <a:ext cx="8928992" cy="432048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s-MX" u="sng" dirty="0">
                <a:solidFill>
                  <a:srgbClr val="FF0000"/>
                </a:solidFill>
              </a:rPr>
              <a:t/>
            </a:r>
            <a:br>
              <a:rPr lang="es-MX" u="sng" dirty="0">
                <a:solidFill>
                  <a:srgbClr val="FF0000"/>
                </a:solidFill>
              </a:rPr>
            </a:br>
            <a:r>
              <a:rPr lang="es-MX" sz="6000" dirty="0"/>
              <a:t>I.1.- </a:t>
            </a:r>
            <a:r>
              <a:rPr lang="es-MX" sz="6000" dirty="0" smtClean="0"/>
              <a:t/>
            </a:r>
            <a:br>
              <a:rPr lang="es-MX" sz="6000" dirty="0" smtClean="0"/>
            </a:br>
            <a:r>
              <a:rPr lang="es-MX" sz="6000" dirty="0" smtClean="0"/>
              <a:t>CONCEPTO </a:t>
            </a:r>
            <a:br>
              <a:rPr lang="es-MX" sz="6000" dirty="0" smtClean="0"/>
            </a:br>
            <a:r>
              <a:rPr lang="es-MX" sz="6000" dirty="0" smtClean="0"/>
              <a:t>DE </a:t>
            </a:r>
            <a:br>
              <a:rPr lang="es-MX" sz="6000" dirty="0" smtClean="0"/>
            </a:br>
            <a:r>
              <a:rPr lang="es-MX" sz="6000" dirty="0" smtClean="0"/>
              <a:t>ACTO </a:t>
            </a:r>
            <a:r>
              <a:rPr lang="es-MX" sz="6000" dirty="0"/>
              <a:t>ADMINISTRATIVO.</a:t>
            </a:r>
            <a:r>
              <a:rPr lang="es-ES" sz="6000" dirty="0"/>
              <a:t/>
            </a:r>
            <a:br>
              <a:rPr lang="es-ES" sz="6000" dirty="0"/>
            </a:br>
            <a:endParaRPr lang="es-ES" sz="4800" dirty="0"/>
          </a:p>
        </p:txBody>
      </p:sp>
      <p:pic>
        <p:nvPicPr>
          <p:cNvPr id="19458" name="Picture 2" descr="https://encrypted-tbn2.gstatic.com/images?q=tbn:ANd9GcScH-e_W0Vc8Hrm-GUZV25ww4x8BHGeGCW3jOTDzdnlCrf8_c1njA"/>
          <p:cNvPicPr>
            <a:picLocks noChangeAspect="1" noChangeArrowheads="1"/>
          </p:cNvPicPr>
          <p:nvPr/>
        </p:nvPicPr>
        <p:blipFill>
          <a:blip r:embed="rId2" cstate="print"/>
          <a:srcRect/>
          <a:stretch>
            <a:fillRect/>
          </a:stretch>
        </p:blipFill>
        <p:spPr bwMode="auto">
          <a:xfrm>
            <a:off x="3563888" y="5176254"/>
            <a:ext cx="2006791" cy="1478285"/>
          </a:xfrm>
          <a:prstGeom prst="rect">
            <a:avLst/>
          </a:prstGeom>
          <a:noFill/>
        </p:spPr>
      </p:pic>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388" y="836712"/>
            <a:ext cx="8785225" cy="5760640"/>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s-ES_tradnl" sz="9600" dirty="0" smtClean="0"/>
              <a:t>“Manifestación voluntaria….</a:t>
            </a:r>
            <a:endParaRPr lang="es-ES" sz="9600" dirty="0"/>
          </a:p>
        </p:txBody>
      </p:sp>
    </p:spTree>
    <p:extLst>
      <p:ext uri="{BB962C8B-B14F-4D97-AF65-F5344CB8AC3E}">
        <p14:creationId xmlns="" xmlns:p14="http://schemas.microsoft.com/office/powerpoint/2010/main" val="1325927"/>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388" y="836712"/>
            <a:ext cx="8785225" cy="5760640"/>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s-ES_tradnl" sz="8000" dirty="0" smtClean="0"/>
              <a:t>…de la Autoridad Administrativa Competente…..</a:t>
            </a:r>
            <a:endParaRPr lang="es-ES" sz="8000" dirty="0"/>
          </a:p>
        </p:txBody>
      </p:sp>
    </p:spTree>
    <p:extLst>
      <p:ext uri="{BB962C8B-B14F-4D97-AF65-F5344CB8AC3E}">
        <p14:creationId xmlns="" xmlns:p14="http://schemas.microsoft.com/office/powerpoint/2010/main" val="897315268"/>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388" y="836712"/>
            <a:ext cx="8785225" cy="5760640"/>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s-ES_tradnl" sz="6000" dirty="0" smtClean="0"/>
              <a:t>…encaminada a crear, reconocer, transferir, modificar, declarar o extinguir derechos u obligaciones”</a:t>
            </a:r>
            <a:endParaRPr lang="es-ES" sz="6000" dirty="0"/>
          </a:p>
        </p:txBody>
      </p:sp>
    </p:spTree>
    <p:extLst>
      <p:ext uri="{BB962C8B-B14F-4D97-AF65-F5344CB8AC3E}">
        <p14:creationId xmlns="" xmlns:p14="http://schemas.microsoft.com/office/powerpoint/2010/main" val="462139329"/>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TotalTime>
  <Words>456</Words>
  <Application>Microsoft Office PowerPoint</Application>
  <PresentationFormat>Presentación en pantalla (4:3)</PresentationFormat>
  <Paragraphs>59</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Diapositiva 1</vt:lpstr>
      <vt:lpstr>Diapositiva 2</vt:lpstr>
      <vt:lpstr>Diapositiva 3</vt:lpstr>
      <vt:lpstr>Diapositiva 4</vt:lpstr>
      <vt:lpstr>Diapositiva 5</vt:lpstr>
      <vt:lpstr> I.1.-  CONCEPTO  DE  ACTO ADMINISTRATIVO. </vt:lpstr>
      <vt:lpstr>Diapositiva 7</vt:lpstr>
      <vt:lpstr>Diapositiva 8</vt:lpstr>
      <vt:lpstr>Diapositiva 9</vt:lpstr>
      <vt:lpstr>Diapositiva 10</vt:lpstr>
      <vt:lpstr>I.2.-  FORMALIDADES QUE DEBERÁN DE CONTENER LOS ACTOS ADMINISTRATIVOS. </vt:lpstr>
      <vt:lpstr>Diapositiva 12</vt:lpstr>
      <vt:lpstr>I.3.-  OBLIGACIÓN DE LA AUTORIDAD DE FUNDAMENTAR Y MOTIVAR LOS ACTOS ADMINISTRATIVOS. </vt:lpstr>
      <vt:lpstr>Diapositiva 14</vt:lpstr>
      <vt:lpstr>1.4.-  LOS REQUISITOS LEGALES  DE LAS RESOLUCIONES ADMINISTRATIVAS.</vt:lpstr>
      <vt:lpstr>Diapositiva 16</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user</cp:lastModifiedBy>
  <cp:revision>67</cp:revision>
  <dcterms:created xsi:type="dcterms:W3CDTF">2012-08-07T16:35:15Z</dcterms:created>
  <dcterms:modified xsi:type="dcterms:W3CDTF">2016-02-05T13:00:42Z</dcterms:modified>
</cp:coreProperties>
</file>